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8" r:id="rId2"/>
    <p:sldId id="256" r:id="rId3"/>
    <p:sldId id="273" r:id="rId4"/>
    <p:sldId id="274" r:id="rId5"/>
    <p:sldId id="276" r:id="rId6"/>
    <p:sldId id="277" r:id="rId7"/>
    <p:sldId id="278" r:id="rId8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AB55A-B1F5-4627-ACB9-9CAF6953FE02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36336-248E-4E59-AA31-B189D85868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A08A3-3CCC-49E6-964C-E1738A6D992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2CB49-322C-48BB-A333-B208C96D6BA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C8936-63FC-4CB3-BB78-8F505CB4DD2A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EE542-150B-4700-A30D-082B7381945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onsultas.curp.gob.mx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entro.lenguas_extranjeras@slp.tecnm.mx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b.mx/tramites/ficha/obtencion-de-e-firma/SAT137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" y="-56367"/>
            <a:ext cx="12288691" cy="6916313"/>
          </a:xfrm>
          <a:prstGeom prst="rect">
            <a:avLst/>
          </a:prstGeom>
        </p:spPr>
      </p:pic>
      <p:pic>
        <p:nvPicPr>
          <p:cNvPr id="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" y="6453051"/>
            <a:ext cx="1524001" cy="404946"/>
          </a:xfrm>
          <a:prstGeom prst="rect">
            <a:avLst/>
          </a:prstGeom>
        </p:spPr>
      </p:pic>
      <p:pic>
        <p:nvPicPr>
          <p:cNvPr id="9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6309" y="197881"/>
            <a:ext cx="2921508" cy="601980"/>
          </a:xfrm>
          <a:prstGeom prst="rect">
            <a:avLst/>
          </a:prstGeom>
        </p:spPr>
      </p:pic>
      <p:sp>
        <p:nvSpPr>
          <p:cNvPr id="10" name="object 65"/>
          <p:cNvSpPr txBox="1"/>
          <p:nvPr/>
        </p:nvSpPr>
        <p:spPr>
          <a:xfrm>
            <a:off x="1216224" y="1712393"/>
            <a:ext cx="9759551" cy="3867211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 indent="4445" algn="ctr">
              <a:lnSpc>
                <a:spcPct val="90000"/>
              </a:lnSpc>
              <a:spcBef>
                <a:spcPts val="820"/>
              </a:spcBef>
              <a:tabLst>
                <a:tab pos="5497830" algn="l"/>
              </a:tabLst>
            </a:pPr>
            <a:r>
              <a:rPr sz="6000" spc="-5" dirty="0" err="1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Requisito</a:t>
            </a:r>
            <a:r>
              <a:rPr lang="es-ES" sz="6000" spc="-5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s </a:t>
            </a:r>
            <a:r>
              <a:rPr sz="6000" spc="-5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para</a:t>
            </a:r>
            <a:r>
              <a:rPr lang="es-ES" sz="6000" spc="-5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6000" spc="-5" dirty="0" err="1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trámite</a:t>
            </a:r>
            <a:r>
              <a:rPr sz="6000" spc="-5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 de</a:t>
            </a:r>
            <a:r>
              <a:rPr lang="es-ES" sz="6000" spc="-5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6000" spc="-5" dirty="0" err="1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Titulació</a:t>
            </a:r>
            <a:r>
              <a:rPr sz="6000" dirty="0" err="1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  <a:cs typeface="Courier New" panose="02070309020205020404"/>
              </a:rPr>
              <a:t>n</a:t>
            </a:r>
            <a:endParaRPr lang="es-ES" sz="6000" dirty="0">
              <a:solidFill>
                <a:schemeClr val="bg2">
                  <a:lumMod val="50000"/>
                </a:schemeClr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080" indent="4445" algn="ctr">
              <a:lnSpc>
                <a:spcPct val="90000"/>
              </a:lnSpc>
              <a:spcBef>
                <a:spcPts val="820"/>
              </a:spcBef>
              <a:tabLst>
                <a:tab pos="5497830" algn="l"/>
              </a:tabLst>
            </a:pPr>
            <a:endParaRPr lang="es-ES" sz="20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080" indent="4445" algn="ctr">
              <a:lnSpc>
                <a:spcPct val="90000"/>
              </a:lnSpc>
              <a:spcBef>
                <a:spcPts val="820"/>
              </a:spcBef>
              <a:tabLst>
                <a:tab pos="5497830" algn="l"/>
              </a:tabLst>
            </a:pPr>
            <a:r>
              <a:rPr lang="es-MX" sz="6000" b="1" spc="-5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0"/>
                <a:cs typeface="Courier New" panose="02070309020205020404"/>
              </a:rPr>
              <a:t>N</a:t>
            </a:r>
            <a:r>
              <a:rPr sz="6000" b="1" spc="-5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0"/>
                <a:cs typeface="Courier New" panose="02070309020205020404"/>
              </a:rPr>
              <a:t>ivel</a:t>
            </a:r>
            <a:r>
              <a:rPr sz="6000" b="1" spc="-5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0"/>
                <a:cs typeface="Courier New" panose="02070309020205020404"/>
              </a:rPr>
              <a:t>  </a:t>
            </a:r>
            <a:r>
              <a:rPr sz="6000" b="1" spc="-5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0"/>
                <a:cs typeface="Courier New" panose="02070309020205020404"/>
              </a:rPr>
              <a:t>Licenciatura</a:t>
            </a:r>
            <a:endParaRPr lang="es-ES" sz="6000" b="1" spc="-5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080" indent="4445" algn="ctr">
              <a:lnSpc>
                <a:spcPct val="90000"/>
              </a:lnSpc>
              <a:spcBef>
                <a:spcPts val="820"/>
              </a:spcBef>
              <a:tabLst>
                <a:tab pos="5497830" algn="l"/>
              </a:tabLst>
            </a:pPr>
            <a:endParaRPr lang="es-MX" sz="1400" b="1" spc="-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/>
              <a:cs typeface="Courier New" panose="02070309020205020404"/>
            </a:endParaRPr>
          </a:p>
          <a:p>
            <a:pPr marL="12700" marR="5080" indent="4445" algn="ctr">
              <a:lnSpc>
                <a:spcPct val="90000"/>
              </a:lnSpc>
              <a:spcBef>
                <a:spcPts val="820"/>
              </a:spcBef>
              <a:tabLst>
                <a:tab pos="5497830" algn="l"/>
              </a:tabLst>
            </a:pPr>
            <a:r>
              <a:rPr lang="es-MX" sz="1500" i="1" spc="-5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 pitchFamily="2" charset="0"/>
                <a:cs typeface="Courier New" panose="02070309020205020404"/>
              </a:rPr>
              <a:t>Estos requisitos se te hacen llegar una vez que eres notificado por parte de la Coord. De Apoyo a Titulación que has cumplido con la etapa 1 del proceso (te notifican por medio de correo electrónico)</a:t>
            </a:r>
            <a:endParaRPr lang="es-MX" sz="15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anose="00000500000000000000" pitchFamily="2" charset="0"/>
              <a:cs typeface="Courier New" panose="020703090202050204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" y="-56367"/>
            <a:ext cx="12288691" cy="6916313"/>
          </a:xfrm>
          <a:prstGeom prst="rect">
            <a:avLst/>
          </a:prstGeom>
        </p:spPr>
      </p:pic>
      <p:pic>
        <p:nvPicPr>
          <p:cNvPr id="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" y="6453051"/>
            <a:ext cx="1524001" cy="404946"/>
          </a:xfrm>
          <a:prstGeom prst="rect">
            <a:avLst/>
          </a:prstGeom>
        </p:spPr>
      </p:pic>
      <p:pic>
        <p:nvPicPr>
          <p:cNvPr id="9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6309" y="197881"/>
            <a:ext cx="2921508" cy="601980"/>
          </a:xfrm>
          <a:prstGeom prst="rect">
            <a:avLst/>
          </a:prstGeom>
        </p:spPr>
      </p:pic>
      <p:sp>
        <p:nvSpPr>
          <p:cNvPr id="10" name="object 65"/>
          <p:cNvSpPr txBox="1"/>
          <p:nvPr/>
        </p:nvSpPr>
        <p:spPr>
          <a:xfrm>
            <a:off x="927417" y="1183000"/>
            <a:ext cx="10419852" cy="5494068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033145" lvl="2">
              <a:spcBef>
                <a:spcPts val="935"/>
              </a:spcBef>
            </a:pPr>
            <a:r>
              <a:rPr lang="es-ES" sz="2500" b="1" u="sng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NO</a:t>
            </a:r>
            <a:r>
              <a:rPr sz="2500" b="1" u="sng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TA:</a:t>
            </a:r>
            <a:endParaRPr lang="es-ES" sz="2500" b="1" u="sng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18745">
              <a:lnSpc>
                <a:spcPct val="100000"/>
              </a:lnSpc>
              <a:spcBef>
                <a:spcPts val="935"/>
              </a:spcBef>
            </a:pP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Todos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los</a:t>
            </a:r>
            <a:r>
              <a:rPr lang="es-ES" sz="1500" spc="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documentos</a:t>
            </a:r>
            <a:r>
              <a:rPr lang="es-ES" sz="15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deberán</a:t>
            </a:r>
            <a:r>
              <a:rPr lang="es-ES" sz="15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500" spc="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ser </a:t>
            </a:r>
            <a:r>
              <a:rPr lang="es-ES" sz="15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originales</a:t>
            </a:r>
            <a:r>
              <a:rPr lang="es-ES" sz="15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y escaneados</a:t>
            </a:r>
            <a:r>
              <a:rPr lang="es-ES" sz="1500" spc="-5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 manera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individual,</a:t>
            </a:r>
            <a:r>
              <a:rPr lang="es-ES"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el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escaneo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b="1" spc="-5" dirty="0">
                <a:latin typeface="Montserrat" panose="00000500000000000000" pitchFamily="2" charset="0"/>
                <a:cs typeface="Courier New" panose="02070309020205020404"/>
              </a:rPr>
              <a:t>Color</a:t>
            </a:r>
            <a:r>
              <a:rPr lang="es-ES" sz="1500" spc="-35" dirty="0">
                <a:latin typeface="Montserrat" panose="00000500000000000000" pitchFamily="2" charset="0"/>
                <a:cs typeface="Courier New" panose="02070309020205020404"/>
              </a:rPr>
              <a:t>,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no deberán</a:t>
            </a:r>
            <a:r>
              <a:rPr lang="es-ES" sz="1500" spc="-35" dirty="0">
                <a:latin typeface="Montserrat" panose="00000500000000000000" pitchFamily="2" charset="0"/>
                <a:cs typeface="Courier New" panose="02070309020205020404"/>
              </a:rPr>
              <a:t> de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pesar</a:t>
            </a:r>
            <a:r>
              <a:rPr lang="es-ES" sz="1500" spc="-3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cada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uno</a:t>
            </a:r>
            <a:r>
              <a:rPr lang="es-ES"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más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1.5</a:t>
            </a:r>
            <a:r>
              <a:rPr lang="es-ES" sz="1500" spc="8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MB y verificar que la calidad del escaneo sea la </a:t>
            </a:r>
            <a:r>
              <a:rPr lang="es-ES" sz="1500" b="1" spc="-5" dirty="0">
                <a:latin typeface="Montserrat" panose="00000500000000000000" pitchFamily="2" charset="0"/>
                <a:cs typeface="Courier New" panose="02070309020205020404"/>
              </a:rPr>
              <a:t>óptima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.</a:t>
            </a:r>
            <a:endParaRPr lang="es-ES" sz="1500" dirty="0">
              <a:latin typeface="Montserrat" panose="00000500000000000000" pitchFamily="2" charset="0"/>
              <a:cs typeface="Courier New" panose="02070309020205020404"/>
            </a:endParaRPr>
          </a:p>
          <a:p>
            <a:pPr algn="just">
              <a:lnSpc>
                <a:spcPct val="100000"/>
              </a:lnSpc>
              <a:spcBef>
                <a:spcPts val="55"/>
              </a:spcBef>
            </a:pPr>
            <a:endParaRPr sz="15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ctr">
              <a:lnSpc>
                <a:spcPct val="100000"/>
              </a:lnSpc>
            </a:pPr>
            <a:r>
              <a:rPr sz="1500" b="1" u="sng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REUNIR</a:t>
            </a:r>
            <a:r>
              <a:rPr sz="1500" b="1" u="sng" spc="-4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b="1" u="sng" spc="-5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LOS</a:t>
            </a:r>
            <a:r>
              <a:rPr sz="1500" b="1" u="sng" spc="-20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b="1" u="sng" spc="-5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SIGUIENTES</a:t>
            </a:r>
            <a:r>
              <a:rPr sz="1500" b="1" u="sng" spc="-40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b="1" u="sng" spc="-5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DOCUMENTOS</a:t>
            </a:r>
            <a:r>
              <a:rPr sz="1500" spc="-3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:</a:t>
            </a:r>
            <a:endParaRPr sz="1500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just">
              <a:lnSpc>
                <a:spcPct val="100000"/>
              </a:lnSpc>
            </a:pPr>
            <a:endParaRPr lang="es-ES" sz="10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just">
              <a:lnSpc>
                <a:spcPct val="100000"/>
              </a:lnSpc>
            </a:pPr>
            <a:r>
              <a:rPr lang="es-ES" sz="1500" b="1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1. </a:t>
            </a:r>
            <a:r>
              <a:rPr sz="15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ACTA</a:t>
            </a:r>
            <a:r>
              <a:rPr sz="1500" b="1" u="sng" spc="-2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DE NACIMIENTO</a:t>
            </a:r>
            <a:r>
              <a:rPr sz="15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,</a:t>
            </a:r>
            <a:r>
              <a:rPr sz="1500" b="1" u="sng" spc="-3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ORIGINAL</a:t>
            </a:r>
            <a:r>
              <a:rPr lang="es-MX" sz="15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endParaRPr sz="1500" b="1" u="sng" dirty="0">
              <a:solidFill>
                <a:srgbClr val="0070C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201295" indent="-189230" algn="just">
              <a:lnSpc>
                <a:spcPct val="100000"/>
              </a:lnSpc>
              <a:spcBef>
                <a:spcPts val="840"/>
              </a:spcBef>
              <a:buFont typeface="Symbol" panose="05050102010706020507"/>
              <a:buChar char=""/>
              <a:tabLst>
                <a:tab pos="201930" algn="l"/>
              </a:tabLst>
            </a:pP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Sin</a:t>
            </a:r>
            <a:r>
              <a:rPr sz="15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tachaduras</a:t>
            </a:r>
            <a:r>
              <a:rPr sz="1500" spc="-5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ni enmendaduras.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Sello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del Registro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Civil,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completo</a:t>
            </a:r>
            <a:r>
              <a:rPr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y</a:t>
            </a:r>
            <a:r>
              <a:rPr sz="1500" spc="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legible.</a:t>
            </a:r>
            <a:endParaRPr sz="15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74675" algn="just">
              <a:lnSpc>
                <a:spcPct val="89000"/>
              </a:lnSpc>
              <a:spcBef>
                <a:spcPts val="1020"/>
              </a:spcBef>
              <a:buFont typeface="Symbol" panose="05050102010706020507"/>
              <a:buChar char=""/>
              <a:tabLst>
                <a:tab pos="201930" algn="l"/>
              </a:tabLst>
            </a:pP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Debe</a:t>
            </a:r>
            <a:r>
              <a:rPr sz="1500" spc="-3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contener el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dato de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nacionalidad</a:t>
            </a:r>
            <a:r>
              <a:rPr sz="1500" spc="-3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de los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padres,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ejemplo: que</a:t>
            </a:r>
            <a:r>
              <a:rPr sz="1500" spc="-3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diga la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palabra</a:t>
            </a:r>
            <a:r>
              <a:rPr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MEXICANA(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O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)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. S</a:t>
            </a:r>
            <a:r>
              <a:rPr sz="1500" spc="-5" dirty="0" err="1">
                <a:latin typeface="Montserrat" panose="00000500000000000000" pitchFamily="2" charset="0"/>
                <a:cs typeface="Courier New" panose="02070309020205020404"/>
              </a:rPr>
              <a:t>i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 no lo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especifica,</a:t>
            </a:r>
            <a:r>
              <a:rPr sz="1500" spc="-5" dirty="0">
                <a:latin typeface="Montserrat" panose="00000500000000000000" pitchFamily="2" charset="0"/>
                <a:cs typeface="Courier New" panose="02070309020205020404"/>
              </a:rPr>
              <a:t> deberá anexar fotocopia de cualquier documento oficial que así lo </a:t>
            </a:r>
            <a:r>
              <a:rPr sz="1500" spc="-8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mencione.</a:t>
            </a:r>
            <a:endParaRPr lang="es-ES" sz="15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74675" algn="just">
              <a:lnSpc>
                <a:spcPct val="89000"/>
              </a:lnSpc>
              <a:spcBef>
                <a:spcPts val="1020"/>
              </a:spcBef>
              <a:tabLst>
                <a:tab pos="201930" algn="l"/>
              </a:tabLst>
            </a:pPr>
            <a:r>
              <a:rPr lang="es-ES" sz="15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2. </a:t>
            </a:r>
            <a:r>
              <a:rPr lang="es-ES" sz="15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CLAVE ÚNICA DE REGISTRO DE PORBLACIÓN (CURP) </a:t>
            </a:r>
          </a:p>
          <a:p>
            <a:pPr marL="12700" marR="574675" algn="just">
              <a:lnSpc>
                <a:spcPct val="89000"/>
              </a:lnSpc>
              <a:spcBef>
                <a:spcPts val="1020"/>
              </a:spcBef>
              <a:tabLst>
                <a:tab pos="201930" algn="l"/>
              </a:tabLst>
            </a:pPr>
            <a:r>
              <a:rPr lang="es-ES" sz="1500" b="1" spc="-5" dirty="0">
                <a:latin typeface="Montserrat" panose="00000500000000000000" pitchFamily="2" charset="0"/>
                <a:cs typeface="Courier New" panose="02070309020205020404"/>
              </a:rPr>
              <a:t>Formato reciente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. Descargarlo de la siguiente página: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  <a:hlinkClick r:id="rId5"/>
              </a:rPr>
              <a:t>https://consultas.curp.gob.mx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 (y enviar el PDF que descargues).</a:t>
            </a:r>
          </a:p>
          <a:p>
            <a:pPr marL="12700" marR="574675" algn="just">
              <a:lnSpc>
                <a:spcPct val="89000"/>
              </a:lnSpc>
              <a:spcBef>
                <a:spcPts val="1020"/>
              </a:spcBef>
              <a:tabLst>
                <a:tab pos="201930" algn="l"/>
              </a:tabLst>
            </a:pPr>
            <a:endParaRPr lang="es-ES" sz="1500" spc="-5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just">
              <a:lnSpc>
                <a:spcPts val="1595"/>
              </a:lnSpc>
              <a:spcBef>
                <a:spcPts val="95"/>
              </a:spcBef>
            </a:pPr>
            <a:r>
              <a:rPr lang="es-ES" sz="15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3. </a:t>
            </a:r>
            <a:r>
              <a:rPr lang="es-ES" sz="15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CERTIFICADO</a:t>
            </a:r>
            <a:r>
              <a:rPr lang="es-ES" sz="1500" b="1" u="sng" spc="-4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5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BACHILLERATO</a:t>
            </a:r>
            <a:r>
              <a:rPr lang="es-ES" sz="1500" b="1" u="sng" spc="-2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b="1" u="sng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ORIGINAL</a:t>
            </a:r>
            <a:endParaRPr lang="es-ES" sz="1500" b="1" spc="-15" dirty="0">
              <a:solidFill>
                <a:srgbClr val="0070C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just">
              <a:lnSpc>
                <a:spcPts val="1595"/>
              </a:lnSpc>
              <a:spcBef>
                <a:spcPts val="95"/>
              </a:spcBef>
            </a:pP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Si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el</a:t>
            </a:r>
            <a:r>
              <a:rPr lang="es-ES" sz="15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documento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contiene</a:t>
            </a:r>
            <a:r>
              <a:rPr lang="es-ES" sz="15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información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al</a:t>
            </a:r>
            <a:r>
              <a:rPr lang="es-ES" sz="15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reverso,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éste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también</a:t>
            </a:r>
            <a:r>
              <a:rPr lang="es-ES" sz="1500" spc="-4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deberá</a:t>
            </a:r>
            <a:r>
              <a:rPr lang="es-ES" sz="1500" spc="-4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ser</a:t>
            </a:r>
            <a:r>
              <a:rPr lang="es-ES" sz="15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escaneado y recuerda escanear en un mismo archivo ambos lados del documento.</a:t>
            </a:r>
            <a:endParaRPr lang="es-ES" sz="15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41300" indent="-228600" algn="just">
              <a:lnSpc>
                <a:spcPts val="1595"/>
              </a:lnSpc>
              <a:spcBef>
                <a:spcPts val="81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Si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cursó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algún</a:t>
            </a:r>
            <a:r>
              <a:rPr lang="es-ES" sz="15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ciclo escolar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diferentes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escuelas,</a:t>
            </a:r>
            <a:r>
              <a:rPr lang="es-ES" sz="1500" spc="-5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anexar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certificado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parcial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o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constancia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la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Institución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lang="es-ES" sz="15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donde</a:t>
            </a:r>
            <a:r>
              <a:rPr lang="es-ES" sz="15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cursó</a:t>
            </a:r>
            <a:r>
              <a:rPr lang="es-ES" sz="15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5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forma</a:t>
            </a:r>
            <a:r>
              <a:rPr lang="es-ES" sz="15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parcial</a:t>
            </a:r>
            <a:r>
              <a:rPr lang="es-ES" sz="15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10" dirty="0">
                <a:latin typeface="Montserrat" panose="00000500000000000000" pitchFamily="2" charset="0"/>
                <a:cs typeface="Courier New" panose="02070309020205020404"/>
              </a:rPr>
              <a:t>el</a:t>
            </a:r>
            <a:r>
              <a:rPr lang="es-ES" sz="1500" spc="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bachillerato</a:t>
            </a:r>
            <a:r>
              <a:rPr lang="es-ES" sz="15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500" spc="-5" dirty="0">
                <a:latin typeface="Montserrat" panose="00000500000000000000" pitchFamily="2" charset="0"/>
                <a:cs typeface="Courier New" panose="02070309020205020404"/>
              </a:rPr>
              <a:t>(original).</a:t>
            </a:r>
            <a:endParaRPr lang="es-ES" sz="15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74675" algn="just">
              <a:lnSpc>
                <a:spcPct val="89000"/>
              </a:lnSpc>
              <a:spcBef>
                <a:spcPts val="1020"/>
              </a:spcBef>
              <a:tabLst>
                <a:tab pos="201930" algn="l"/>
              </a:tabLst>
            </a:pPr>
            <a:endParaRPr lang="es-ES" sz="1400" spc="-5" dirty="0">
              <a:latin typeface="Courier New" panose="02070309020205020404"/>
              <a:cs typeface="Courier New" panose="020703090202050204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" y="-56367"/>
            <a:ext cx="12288691" cy="6916313"/>
          </a:xfrm>
          <a:prstGeom prst="rect">
            <a:avLst/>
          </a:prstGeom>
        </p:spPr>
      </p:pic>
      <p:pic>
        <p:nvPicPr>
          <p:cNvPr id="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58" y="6450330"/>
            <a:ext cx="1524001" cy="404946"/>
          </a:xfrm>
          <a:prstGeom prst="rect">
            <a:avLst/>
          </a:prstGeom>
        </p:spPr>
      </p:pic>
      <p:pic>
        <p:nvPicPr>
          <p:cNvPr id="9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6309" y="197881"/>
            <a:ext cx="2921508" cy="601980"/>
          </a:xfrm>
          <a:prstGeom prst="rect">
            <a:avLst/>
          </a:prstGeom>
        </p:spPr>
      </p:pic>
      <p:sp>
        <p:nvSpPr>
          <p:cNvPr id="11" name="object 64"/>
          <p:cNvSpPr txBox="1"/>
          <p:nvPr/>
        </p:nvSpPr>
        <p:spPr>
          <a:xfrm>
            <a:off x="652246" y="1640028"/>
            <a:ext cx="11144737" cy="4371324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240665" marR="5080" indent="-228600" algn="just">
              <a:lnSpc>
                <a:spcPct val="90000"/>
              </a:lnSpc>
              <a:spcBef>
                <a:spcPts val="255"/>
              </a:spcBef>
              <a:buFont typeface="Arial MT"/>
              <a:buChar char="•"/>
              <a:tabLst>
                <a:tab pos="241300" algn="l"/>
              </a:tabLst>
            </a:pP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Si el Bachillerato no especifica período de estudios y/o lo terminaste en cuatro, cinco,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siete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 más semestres,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deberás solicitar en la escuela de procedencia constancia de inicio y término </a:t>
            </a:r>
            <a:r>
              <a:rPr sz="1400" b="1" spc="-83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en la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cual</a:t>
            </a:r>
            <a:r>
              <a:rPr sz="1400" b="1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especifique</a:t>
            </a:r>
            <a:r>
              <a:rPr sz="1400" b="1" spc="-3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mes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y</a:t>
            </a:r>
            <a:r>
              <a:rPr sz="1400" b="1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año respectivo.</a:t>
            </a:r>
            <a:endParaRPr sz="1400" dirty="0">
              <a:solidFill>
                <a:srgbClr val="0070C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240665" marR="438785" indent="-228600" algn="just">
              <a:lnSpc>
                <a:spcPct val="90000"/>
              </a:lnSpc>
              <a:spcBef>
                <a:spcPts val="10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Legalización del Certificado si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es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el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caso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. Este trámite lo deben realizar los </a:t>
            </a:r>
            <a:r>
              <a:rPr lang="es-ES" sz="1400" spc="-8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egresados</a:t>
            </a:r>
            <a:r>
              <a:rPr lang="es-ES"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preparatorias</a:t>
            </a:r>
            <a:r>
              <a:rPr lang="es-ES" sz="1400" spc="-4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lang="es-ES"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2 años</a:t>
            </a:r>
            <a:r>
              <a:rPr lang="es-ES"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o</a:t>
            </a:r>
            <a:r>
              <a:rPr lang="es-ES"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sistema</a:t>
            </a:r>
            <a:r>
              <a:rPr lang="es-ES"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abierto.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(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Acudir a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Secretaría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de Gobernación ubicada 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calle Madero # 305 Zona Centro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). </a:t>
            </a:r>
            <a:endParaRPr sz="1600" dirty="0">
              <a:latin typeface="Montserrat" panose="00000500000000000000" pitchFamily="2" charset="0"/>
              <a:cs typeface="Courier New" panose="02070309020205020404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just">
              <a:lnSpc>
                <a:spcPct val="100000"/>
              </a:lnSpc>
            </a:pPr>
            <a:r>
              <a:rPr lang="es-ES" sz="1500" b="1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4. </a:t>
            </a:r>
            <a:r>
              <a:rPr sz="15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CERTIFICADO DE LICENCIATURA </a:t>
            </a:r>
            <a:r>
              <a:rPr lang="es-ES" sz="15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ORIGINAL</a:t>
            </a:r>
          </a:p>
          <a:p>
            <a:pPr marL="12700" algn="just">
              <a:lnSpc>
                <a:spcPct val="100000"/>
              </a:lnSpc>
            </a:pP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   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Si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obtuvo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i="1" spc="-5" dirty="0">
                <a:latin typeface="Montserrat" panose="00000500000000000000" pitchFamily="2" charset="0"/>
                <a:cs typeface="Courier New" panose="02070309020205020404"/>
              </a:rPr>
              <a:t>CONVALIDACION ó</a:t>
            </a:r>
            <a:r>
              <a:rPr sz="1400" i="1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i="1" spc="-5" dirty="0">
                <a:latin typeface="Montserrat" panose="00000500000000000000" pitchFamily="2" charset="0"/>
                <a:cs typeface="Courier New" panose="02070309020205020404"/>
              </a:rPr>
              <a:t>EQUIVALENCIA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estudios,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adjuntarla de manera digital también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just">
              <a:lnSpc>
                <a:spcPct val="100000"/>
              </a:lnSpc>
              <a:spcBef>
                <a:spcPts val="1415"/>
              </a:spcBef>
            </a:pPr>
            <a:r>
              <a:rPr lang="es-ES"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5. </a:t>
            </a:r>
            <a:r>
              <a:rPr sz="14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CONSTANCIAS</a:t>
            </a:r>
            <a:r>
              <a:rPr sz="1400" b="1" u="sng" spc="-6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b="1" u="sng" spc="-20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LIBERACION</a:t>
            </a:r>
            <a:r>
              <a:rPr sz="1400" b="1" u="sng" spc="-4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ORIGINAL</a:t>
            </a:r>
            <a:endParaRPr sz="1400" b="1" u="sng" dirty="0">
              <a:solidFill>
                <a:srgbClr val="0070C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240665" marR="218440" indent="-228600" algn="just">
              <a:lnSpc>
                <a:spcPts val="1510"/>
              </a:lnSpc>
              <a:spcBef>
                <a:spcPts val="103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b="1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Servicio Social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(Constancia expedida por el Depto. de Gestión Tecnológica y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Vinculación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,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Oficina </a:t>
            </a:r>
            <a:r>
              <a:rPr lang="es-MX" sz="1400" spc="-8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de Servicio</a:t>
            </a:r>
            <a:r>
              <a:rPr lang="es-MX"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Social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)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41300" indent="-228600" algn="just">
              <a:lnSpc>
                <a:spcPct val="100000"/>
              </a:lnSpc>
              <a:spcBef>
                <a:spcPts val="82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b="1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Prácticas</a:t>
            </a:r>
            <a:r>
              <a:rPr sz="1400" b="1" i="1" spc="-2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Profesionales</a:t>
            </a:r>
            <a:r>
              <a:rPr sz="1400" b="1" i="1" spc="-2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(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aplica</a:t>
            </a:r>
            <a:r>
              <a:rPr sz="1400" b="1" spc="-2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sólo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sz="1400" b="1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inscritos</a:t>
            </a:r>
            <a:r>
              <a:rPr sz="1400" b="1" spc="-2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hasta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el</a:t>
            </a:r>
            <a:r>
              <a:rPr sz="1400" b="1" spc="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semestre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enero/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junio</a:t>
            </a:r>
            <a:r>
              <a:rPr sz="1400" b="1" spc="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1993</a:t>
            </a:r>
            <a:r>
              <a:rPr sz="1400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)</a:t>
            </a:r>
            <a:endParaRPr sz="1400" dirty="0">
              <a:solidFill>
                <a:srgbClr val="0070C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240665" marR="321945" indent="-228600" algn="just">
              <a:lnSpc>
                <a:spcPct val="90000"/>
              </a:lnSpc>
              <a:spcBef>
                <a:spcPts val="985"/>
              </a:spcBef>
              <a:buFont typeface="Arial MT"/>
              <a:buChar char="•"/>
              <a:tabLst>
                <a:tab pos="240665" algn="l"/>
                <a:tab pos="241300" algn="l"/>
                <a:tab pos="5876290" algn="l"/>
              </a:tabLst>
            </a:pPr>
            <a:r>
              <a:rPr sz="1400" b="1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Aprobación</a:t>
            </a:r>
            <a:r>
              <a:rPr sz="1400" b="1" i="1" spc="-2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b="1" i="1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Idioma</a:t>
            </a:r>
            <a:r>
              <a:rPr sz="1400" b="1" i="1" spc="-2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Inglés</a:t>
            </a:r>
            <a:r>
              <a:rPr sz="1400" b="1" i="1" spc="-2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(aplica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partir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los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inscritos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el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semestre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agosto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/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diciembre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1993 a la fecha. Tu plan de estudios lo podrás consultar al final de tu certificado de 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Licenciatura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40665" marR="346075" indent="-228600" algn="just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Si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Certificación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Inglés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TOIEC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 TOEFL</a:t>
            </a:r>
            <a:r>
              <a:rPr sz="1400" spc="-3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escanear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ORIGINAL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previamente</a:t>
            </a:r>
            <a:r>
              <a:rPr sz="1400" spc="-3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validada</a:t>
            </a:r>
            <a:r>
              <a:rPr sz="1400" spc="-3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por el </a:t>
            </a:r>
            <a:r>
              <a:rPr sz="1400" spc="-8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Centro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de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Lenguas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Extranjeras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del ITSLP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. Para obtener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la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validación mencionada envía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tu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certificado 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escaneado</a:t>
            </a:r>
            <a:r>
              <a:rPr sz="14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archivo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PDF</a:t>
            </a:r>
            <a:r>
              <a:rPr sz="14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al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siguiente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correo: </a:t>
            </a:r>
            <a:r>
              <a:rPr sz="1400" spc="-10" dirty="0">
                <a:solidFill>
                  <a:srgbClr val="2D75B6"/>
                </a:solidFill>
                <a:latin typeface="Montserrat" panose="00000500000000000000" pitchFamily="2" charset="0"/>
                <a:cs typeface="Courier New" panose="02070309020205020404"/>
                <a:hlinkClick r:id="rId5"/>
              </a:rPr>
              <a:t>centro.lenguas_extranjeras@slp.tecnm.mx</a:t>
            </a:r>
            <a:r>
              <a:rPr lang="es-ES" sz="1400" spc="-10" dirty="0">
                <a:solidFill>
                  <a:srgbClr val="2D75B6"/>
                </a:solidFill>
                <a:latin typeface="Montserrat" panose="00000500000000000000" pitchFamily="2" charset="0"/>
                <a:cs typeface="Courier New" panose="02070309020205020404"/>
              </a:rPr>
              <a:t>. </a:t>
            </a:r>
          </a:p>
          <a:p>
            <a:pPr marL="240665" marR="346075" indent="-228600" algn="just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es-ES" sz="1400" spc="-10" dirty="0">
                <a:latin typeface="Montserrat" panose="00000500000000000000" pitchFamily="2" charset="0"/>
                <a:cs typeface="Courier New" panose="02070309020205020404"/>
              </a:rPr>
              <a:t>El examen diagnóstico </a:t>
            </a:r>
            <a:r>
              <a:rPr lang="es-ES" sz="1400" b="1" spc="-1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OXFORD</a:t>
            </a:r>
            <a:r>
              <a:rPr lang="es-ES" sz="1400" spc="-10" dirty="0">
                <a:latin typeface="Montserrat" panose="00000500000000000000" pitchFamily="2" charset="0"/>
                <a:cs typeface="Courier New" panose="02070309020205020404"/>
              </a:rPr>
              <a:t> ante el CENNI </a:t>
            </a:r>
            <a:r>
              <a:rPr lang="es-ES" sz="1400" b="1" spc="-1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YA NO ES VÁLIDO </a:t>
            </a:r>
            <a:r>
              <a:rPr lang="es-ES" sz="1400" spc="-10" dirty="0">
                <a:latin typeface="Montserrat" panose="00000500000000000000" pitchFamily="2" charset="0"/>
                <a:cs typeface="Courier New" panose="02070309020205020404"/>
              </a:rPr>
              <a:t>para efectos de titulación a partir del 08 de diciembre de 2023.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139757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" y="-56367"/>
            <a:ext cx="12288691" cy="6916313"/>
          </a:xfrm>
          <a:prstGeom prst="rect">
            <a:avLst/>
          </a:prstGeom>
        </p:spPr>
      </p:pic>
      <p:pic>
        <p:nvPicPr>
          <p:cNvPr id="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" y="6453051"/>
            <a:ext cx="1524001" cy="404946"/>
          </a:xfrm>
          <a:prstGeom prst="rect">
            <a:avLst/>
          </a:prstGeom>
        </p:spPr>
      </p:pic>
      <p:pic>
        <p:nvPicPr>
          <p:cNvPr id="9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6309" y="197881"/>
            <a:ext cx="2921508" cy="601980"/>
          </a:xfrm>
          <a:prstGeom prst="rect">
            <a:avLst/>
          </a:prstGeom>
        </p:spPr>
      </p:pic>
      <p:sp>
        <p:nvSpPr>
          <p:cNvPr id="10" name="object 65"/>
          <p:cNvSpPr txBox="1"/>
          <p:nvPr/>
        </p:nvSpPr>
        <p:spPr>
          <a:xfrm>
            <a:off x="761999" y="1555367"/>
            <a:ext cx="10937644" cy="455419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65"/>
              </a:spcBef>
              <a:tabLst>
                <a:tab pos="439420" algn="l"/>
              </a:tabLst>
            </a:pPr>
            <a:r>
              <a:rPr lang="es-ES"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6. </a:t>
            </a:r>
            <a:r>
              <a:rPr lang="es-ES" sz="14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FOTOGRAFÍAS</a:t>
            </a:r>
            <a:endParaRPr sz="1400" b="1" u="sng" dirty="0">
              <a:solidFill>
                <a:srgbClr val="0070C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080" algn="just">
              <a:lnSpc>
                <a:spcPct val="89000"/>
              </a:lnSpc>
              <a:spcBef>
                <a:spcPts val="1050"/>
              </a:spcBef>
              <a:buFont typeface="Symbol" panose="05050102010706020507"/>
              <a:buChar char=""/>
              <a:tabLst>
                <a:tab pos="202565" algn="l"/>
              </a:tabLst>
            </a:pP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8 fotografías tamaño credencial ovaladas blanco y negro, de frente, fondo blanco, papel mate, y con </a:t>
            </a:r>
            <a:r>
              <a:rPr sz="1400" spc="-8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adhesivo, sin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lentes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.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heavy" spc="-5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No instantáneas, No digitales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.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Estudio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fotográfico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sugerido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: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latin typeface="Montserrat" panose="00000500000000000000" pitchFamily="2" charset="0"/>
                <a:cs typeface="Courier New" panose="02070309020205020404"/>
              </a:rPr>
              <a:t>Javier Vallejo</a:t>
            </a:r>
            <a:r>
              <a:rPr lang="es-ES" sz="1400" b="1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 err="1">
                <a:latin typeface="Montserrat" panose="00000500000000000000" pitchFamily="2" charset="0"/>
                <a:cs typeface="Courier New" panose="02070309020205020404"/>
              </a:rPr>
              <a:t>Fotografía</a:t>
            </a:r>
            <a:r>
              <a:rPr sz="1400" b="1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ubicado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Avenida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Salvador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Nava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#3421.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En el </a:t>
            </a:r>
            <a:r>
              <a:rPr lang="es-MX" sz="1400" i="1" spc="-5" dirty="0">
                <a:latin typeface="Montserrat" panose="00000500000000000000" pitchFamily="2" charset="0"/>
                <a:cs typeface="Courier New" panose="02070309020205020404"/>
              </a:rPr>
              <a:t>PROCEDIMIENTO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 se indica en que momento deberás entregarlas junto con la Hoja de No Adeudo.</a:t>
            </a:r>
            <a:endParaRPr lang="es-MX"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080" algn="just">
              <a:lnSpc>
                <a:spcPct val="89000"/>
              </a:lnSpc>
              <a:spcBef>
                <a:spcPts val="1050"/>
              </a:spcBef>
              <a:tabLst>
                <a:tab pos="202565" algn="l"/>
              </a:tabLst>
            </a:pP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01930" indent="-189865" algn="just">
              <a:lnSpc>
                <a:spcPct val="100000"/>
              </a:lnSpc>
              <a:spcBef>
                <a:spcPts val="840"/>
              </a:spcBef>
              <a:buFont typeface="Symbol" panose="05050102010706020507"/>
              <a:buChar char=""/>
              <a:tabLst>
                <a:tab pos="202565" algn="l"/>
              </a:tabLst>
            </a:pPr>
            <a:r>
              <a:rPr sz="14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HOMBRES:</a:t>
            </a:r>
            <a:r>
              <a:rPr sz="1400" b="1" spc="-3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SACO OSCURO,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CAMISA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BLANCA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Y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CORBATA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NEGRA LISA,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BIGOTE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RECORTADO,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SIN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BARBA.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41300" indent="-229235" algn="just">
              <a:lnSpc>
                <a:spcPts val="1595"/>
              </a:lnSpc>
              <a:spcBef>
                <a:spcPts val="815"/>
              </a:spcBef>
              <a:buFont typeface="Symbol" panose="05050102010706020507"/>
              <a:buChar char=""/>
              <a:tabLst>
                <a:tab pos="241300" algn="l"/>
                <a:tab pos="241935" algn="l"/>
              </a:tabLst>
            </a:pPr>
            <a:r>
              <a:rPr sz="14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MUJERES:</a:t>
            </a:r>
            <a:r>
              <a:rPr sz="1400" b="1" spc="-3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SACO OSCURO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Y BLUSA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BLANCA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(NO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ESTAMPADA)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CUELLO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SPORT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(DE SOLAPA)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PEINADO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DISCRETO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, F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RENTE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DESPEJADA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Y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MAQUILLAJE</a:t>
            </a:r>
            <a:r>
              <a:rPr sz="14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TENUE.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endParaRPr lang="es-MX" sz="1400" spc="5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41300" algn="just">
              <a:lnSpc>
                <a:spcPts val="1595"/>
              </a:lnSpc>
            </a:pPr>
            <a:endParaRPr lang="es-ES" sz="1000" b="1" u="sng" spc="-5" dirty="0">
              <a:solidFill>
                <a:srgbClr val="0070C0"/>
              </a:solidFill>
              <a:uFill>
                <a:solidFill>
                  <a:srgbClr val="000000"/>
                </a:solidFill>
              </a:uFill>
              <a:latin typeface="Montserrat" panose="00000500000000000000" pitchFamily="2" charset="0"/>
              <a:cs typeface="Courier New" panose="02070309020205020404"/>
            </a:endParaRPr>
          </a:p>
          <a:p>
            <a:pPr marL="12065" marR="83185" indent="0" algn="just">
              <a:lnSpc>
                <a:spcPct val="90000"/>
              </a:lnSpc>
              <a:spcBef>
                <a:spcPts val="985"/>
              </a:spcBef>
              <a:buFont typeface="Symbol" panose="05050102010706020507"/>
              <a:buNone/>
              <a:tabLst>
                <a:tab pos="241300" algn="l"/>
                <a:tab pos="241935" algn="l"/>
              </a:tabLst>
            </a:pPr>
            <a:r>
              <a:rPr lang="es-ES" sz="1400" b="1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7. </a:t>
            </a:r>
            <a:r>
              <a:rPr lang="es-ES" sz="14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FIRMA DE NO ADEUDO. </a:t>
            </a:r>
          </a:p>
          <a:p>
            <a:pPr marL="12065" marR="83185" indent="0" algn="just">
              <a:lnSpc>
                <a:spcPct val="90000"/>
              </a:lnSpc>
              <a:spcBef>
                <a:spcPts val="985"/>
              </a:spcBef>
              <a:buFont typeface="Symbol" panose="05050102010706020507"/>
              <a:buNone/>
              <a:tabLst>
                <a:tab pos="241300" algn="l"/>
                <a:tab pos="241935" algn="l"/>
              </a:tabLst>
            </a:pPr>
            <a:r>
              <a:rPr lang="es-ES" sz="1400" spc="-5" dirty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Descarga de la página web del ITSLP </a:t>
            </a:r>
            <a:r>
              <a:rPr lang="es-ES" sz="1400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www.slp.tecnm.mx</a:t>
            </a:r>
            <a:r>
              <a:rPr lang="es-ES" sz="1400" spc="-5" dirty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en el menú Egresados, ahí aparece el apartado de Titulación Licenciatura  “Hoja de No Adeudo”. Llena los campos con la información solicitada (puede ser a mano o en computadora ) y conviértela en archivo PDF, a raíz de la pandemia ya no es necesario venir a recabar firmas y sellos, solo deberás entregarla como se especifica en el </a:t>
            </a:r>
            <a:r>
              <a:rPr lang="es-ES" sz="1400" i="1" spc="-5" dirty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PROCEDIMIENTO</a:t>
            </a:r>
            <a:r>
              <a:rPr lang="es-ES" sz="1400" spc="-5" dirty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. </a:t>
            </a:r>
          </a:p>
          <a:p>
            <a:pPr marL="12065" marR="83185" indent="0" algn="just">
              <a:lnSpc>
                <a:spcPct val="90000"/>
              </a:lnSpc>
              <a:spcBef>
                <a:spcPts val="985"/>
              </a:spcBef>
              <a:buFont typeface="Symbol" panose="05050102010706020507"/>
              <a:buNone/>
              <a:tabLst>
                <a:tab pos="241300" algn="l"/>
                <a:tab pos="241935" algn="l"/>
              </a:tabLst>
            </a:pPr>
            <a:r>
              <a:rPr lang="es-ES" sz="1400" b="1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8. </a:t>
            </a:r>
            <a:r>
              <a:rPr sz="1400" b="1" u="sng" spc="-5" dirty="0" err="1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e.firma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E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nviar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digitalizado el comprobante de que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ya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l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tramitaste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(no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envíes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la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llave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privada,</a:t>
            </a:r>
            <a:r>
              <a:rPr sz="14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la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clave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personal,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etc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)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.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caso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no</a:t>
            </a:r>
            <a:r>
              <a:rPr sz="1400" spc="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contar</a:t>
            </a:r>
            <a:r>
              <a:rPr sz="14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con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ella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 es importante que nos comentes para indicarte que procede y además te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anexamos</a:t>
            </a:r>
            <a:r>
              <a:rPr sz="1400" spc="-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la </a:t>
            </a:r>
            <a:r>
              <a:rPr sz="1400" spc="-8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liga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para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que obtengas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tu</a:t>
            </a:r>
            <a:r>
              <a:rPr sz="1400"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cita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y veas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los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requisitos</a:t>
            </a:r>
            <a:r>
              <a:rPr sz="1400" spc="-5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que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te</a:t>
            </a:r>
            <a:r>
              <a:rPr sz="1400" spc="114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solicitan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: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ontserrat" panose="00000500000000000000" pitchFamily="2" charset="0"/>
                <a:cs typeface="Courier New" panose="02070309020205020404"/>
                <a:hlinkClick r:id="rId5"/>
              </a:rPr>
              <a:t>https://</a:t>
            </a:r>
            <a:r>
              <a:rPr sz="1400" u="sng" spc="-10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ontserrat" panose="00000500000000000000" pitchFamily="2" charset="0"/>
                <a:cs typeface="Courier New" panose="02070309020205020404"/>
                <a:hlinkClick r:id="rId5"/>
              </a:rPr>
              <a:t>www.gob.mx/tramites/ficha/obtencion-de-e-firma/SAT137</a:t>
            </a:r>
            <a:r>
              <a:rPr lang="es-ES" sz="1400" u="sng" spc="-10" dirty="0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. </a:t>
            </a:r>
            <a:r>
              <a:rPr lang="es-ES" sz="1400" spc="-5" dirty="0" smtClean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Con ella podrás realizar el pago y descargar la Cédula </a:t>
            </a:r>
            <a:r>
              <a:rPr lang="es-ES" sz="1400" spc="-5" dirty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P</a:t>
            </a:r>
            <a:r>
              <a:rPr lang="es-ES" sz="1400" spc="-5" dirty="0" smtClean="0"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rofesional Eléctrica una vez liberado el Título. </a:t>
            </a:r>
            <a:endParaRPr sz="1400" spc="-5" dirty="0">
              <a:uFill>
                <a:solidFill>
                  <a:srgbClr val="000000"/>
                </a:solidFill>
              </a:uFill>
              <a:latin typeface="Montserrat" panose="00000500000000000000" pitchFamily="2" charset="0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148178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" y="-56367"/>
            <a:ext cx="12288691" cy="6916313"/>
          </a:xfrm>
          <a:prstGeom prst="rect">
            <a:avLst/>
          </a:prstGeom>
        </p:spPr>
      </p:pic>
      <p:pic>
        <p:nvPicPr>
          <p:cNvPr id="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" y="6453051"/>
            <a:ext cx="1524001" cy="404946"/>
          </a:xfrm>
          <a:prstGeom prst="rect">
            <a:avLst/>
          </a:prstGeom>
        </p:spPr>
      </p:pic>
      <p:pic>
        <p:nvPicPr>
          <p:cNvPr id="9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6309" y="197881"/>
            <a:ext cx="2921508" cy="601980"/>
          </a:xfrm>
          <a:prstGeom prst="rect">
            <a:avLst/>
          </a:prstGeom>
        </p:spPr>
      </p:pic>
      <p:sp>
        <p:nvSpPr>
          <p:cNvPr id="10" name="object 64"/>
          <p:cNvSpPr txBox="1"/>
          <p:nvPr/>
        </p:nvSpPr>
        <p:spPr>
          <a:xfrm>
            <a:off x="700815" y="973712"/>
            <a:ext cx="10881585" cy="5681812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065" algn="ctr">
              <a:lnSpc>
                <a:spcPct val="100000"/>
              </a:lnSpc>
              <a:spcBef>
                <a:spcPts val="910"/>
              </a:spcBef>
              <a:tabLst>
                <a:tab pos="240665" algn="l"/>
                <a:tab pos="241300" algn="l"/>
              </a:tabLst>
            </a:pPr>
            <a:r>
              <a:rPr sz="1600" b="1" spc="-5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DOCUMENTACIÓN</a:t>
            </a:r>
            <a:r>
              <a:rPr sz="1600" b="1" spc="-55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600" b="1" spc="-5" dirty="0">
                <a:solidFill>
                  <a:srgbClr val="80000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ADICIONAL</a:t>
            </a:r>
            <a:r>
              <a:rPr sz="1600" b="1" spc="-3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6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PARA COMPROBAR</a:t>
            </a:r>
            <a:r>
              <a:rPr sz="1600" b="1" spc="-3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6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LA APROBACIÓN</a:t>
            </a:r>
            <a:r>
              <a:rPr sz="1600" b="1" spc="-5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endParaRPr lang="es-ES" sz="1600" b="1" spc="-55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065" algn="ctr">
              <a:lnSpc>
                <a:spcPct val="100000"/>
              </a:lnSpc>
              <a:spcBef>
                <a:spcPts val="910"/>
              </a:spcBef>
              <a:tabLst>
                <a:tab pos="240665" algn="l"/>
                <a:tab pos="241300" algn="l"/>
              </a:tabLst>
            </a:pPr>
            <a:r>
              <a:rPr sz="16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DE LA</a:t>
            </a:r>
            <a:r>
              <a:rPr sz="1600" b="1" spc="-1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6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OPCIÓN</a:t>
            </a:r>
            <a:r>
              <a:rPr sz="1600" b="1" spc="-2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6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600" b="1" spc="-1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6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TITULACIÓN:</a:t>
            </a:r>
            <a:endParaRPr lang="es-ES" sz="1600" b="1" spc="-5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065" algn="ctr">
              <a:lnSpc>
                <a:spcPct val="100000"/>
              </a:lnSpc>
              <a:spcBef>
                <a:spcPts val="910"/>
              </a:spcBef>
              <a:tabLst>
                <a:tab pos="240665" algn="l"/>
                <a:tab pos="241300" algn="l"/>
              </a:tabLst>
            </a:pPr>
            <a:endParaRPr sz="500" b="1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298450" indent="-285750" algn="just">
              <a:lnSpc>
                <a:spcPts val="1595"/>
              </a:lnSpc>
              <a:spcBef>
                <a:spcPts val="820"/>
              </a:spcBef>
              <a:buFont typeface="Arial" panose="020B0604020202020204" pitchFamily="34" charset="0"/>
              <a:buChar char="•"/>
            </a:pPr>
            <a:r>
              <a:rPr sz="14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VI</a:t>
            </a:r>
            <a:r>
              <a:rPr sz="1400" b="1" u="sng" spc="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EXAMEN</a:t>
            </a:r>
            <a:r>
              <a:rPr sz="1400" b="1" u="sng" spc="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GLOBAL</a:t>
            </a:r>
            <a:r>
              <a:rPr sz="1400" b="1" u="sng" spc="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POR</a:t>
            </a:r>
            <a:r>
              <a:rPr sz="1400" b="1" u="sng" spc="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ÁREAS</a:t>
            </a:r>
            <a:r>
              <a:rPr sz="1400" b="1" u="sng" spc="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2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b="1" u="sng" spc="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CONOCIMIENTO,</a:t>
            </a:r>
            <a:r>
              <a:rPr sz="1400" b="1" spc="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Escanear</a:t>
            </a:r>
            <a:r>
              <a:rPr sz="1400" spc="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constancia</a:t>
            </a:r>
            <a:r>
              <a:rPr sz="1400" spc="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correspondiente</a:t>
            </a:r>
            <a:r>
              <a:rPr sz="1400" spc="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 err="1">
                <a:latin typeface="Montserrat" panose="00000500000000000000" pitchFamily="2" charset="0"/>
                <a:cs typeface="Courier New" panose="02070309020205020404"/>
              </a:rPr>
              <a:t>acreditación</a:t>
            </a:r>
            <a:r>
              <a:rPr lang="es-ES"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z="1400" spc="-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original.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98450" marR="7620" indent="-285750" algn="just">
              <a:lnSpc>
                <a:spcPts val="1510"/>
              </a:lnSpc>
              <a:spcBef>
                <a:spcPts val="1030"/>
              </a:spcBef>
              <a:buFont typeface="Arial" panose="020B0604020202020204" pitchFamily="34" charset="0"/>
              <a:buChar char="•"/>
            </a:pPr>
            <a:r>
              <a:rPr sz="14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EXAMEN</a:t>
            </a:r>
            <a:r>
              <a:rPr sz="1400" b="1" u="sng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u="sng" spc="-5" dirty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Montserrat" panose="00000500000000000000" pitchFamily="2" charset="0"/>
                <a:cs typeface="Courier New" panose="02070309020205020404"/>
              </a:rPr>
              <a:t>CENEVAL (EGEL</a:t>
            </a:r>
            <a:r>
              <a:rPr sz="1400" u="sng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),</a:t>
            </a:r>
            <a:r>
              <a:rPr lang="es-ES" sz="140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z="1400" spc="-10" dirty="0">
                <a:latin typeface="Montserrat" panose="00000500000000000000" pitchFamily="2" charset="0"/>
                <a:cs typeface="Courier New" panose="02070309020205020404"/>
              </a:rPr>
              <a:t>E</a:t>
            </a:r>
            <a:r>
              <a:rPr sz="1400" spc="-10" dirty="0" err="1">
                <a:latin typeface="Montserrat" panose="00000500000000000000" pitchFamily="2" charset="0"/>
                <a:cs typeface="Courier New" panose="02070309020205020404"/>
              </a:rPr>
              <a:t>scanear</a:t>
            </a:r>
            <a:r>
              <a:rPr sz="1400" spc="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10" dirty="0">
                <a:latin typeface="Montserrat" panose="00000500000000000000" pitchFamily="2" charset="0"/>
                <a:cs typeface="Courier New" panose="02070309020205020404"/>
              </a:rPr>
              <a:t>C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onstancia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-10" dirty="0"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sz="1400" spc="-10" dirty="0" err="1">
                <a:latin typeface="Montserrat" panose="00000500000000000000" pitchFamily="2" charset="0"/>
                <a:cs typeface="Courier New" panose="02070309020205020404"/>
              </a:rPr>
              <a:t>creditación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(resultados)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y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Testimonio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Desempeño </a:t>
            </a:r>
            <a:r>
              <a:rPr sz="1400" spc="-8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Satisfactorio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y/o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Sobresaliente</a:t>
            </a:r>
            <a:r>
              <a:rPr sz="1400" spc="-4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original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 (ambos documentos escaneados por ambos lados)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98450" marR="5080" indent="-285750" algn="just">
              <a:lnSpc>
                <a:spcPct val="90000"/>
              </a:lnSpc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Si</a:t>
            </a:r>
            <a:r>
              <a:rPr sz="1400" spc="14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z="1400" spc="15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tu</a:t>
            </a:r>
            <a:r>
              <a:rPr sz="1400" spc="1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opción</a:t>
            </a:r>
            <a:r>
              <a:rPr sz="1400" spc="1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15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 err="1">
                <a:latin typeface="Montserrat" panose="00000500000000000000" pitchFamily="2" charset="0"/>
                <a:cs typeface="Courier New" panose="02070309020205020404"/>
              </a:rPr>
              <a:t>Titulación</a:t>
            </a:r>
            <a:r>
              <a:rPr sz="1400" spc="17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 err="1">
                <a:latin typeface="Montserrat" panose="00000500000000000000" pitchFamily="2" charset="0"/>
                <a:cs typeface="Courier New" panose="02070309020205020404"/>
              </a:rPr>
              <a:t>presentar</a:t>
            </a:r>
            <a:r>
              <a:rPr lang="es-ES" sz="1400" spc="-10" dirty="0">
                <a:latin typeface="Montserrat" panose="00000500000000000000" pitchFamily="2" charset="0"/>
                <a:cs typeface="Courier New" panose="02070309020205020404"/>
              </a:rPr>
              <a:t>á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s</a:t>
            </a:r>
            <a:r>
              <a:rPr sz="1400" spc="15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Monografía,</a:t>
            </a:r>
            <a:r>
              <a:rPr sz="1400" spc="15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escanear</a:t>
            </a:r>
            <a:r>
              <a:rPr sz="1400" spc="16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la</a:t>
            </a:r>
            <a:r>
              <a:rPr sz="1400" spc="1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portada</a:t>
            </a:r>
            <a:r>
              <a:rPr sz="1400" spc="1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que</a:t>
            </a:r>
            <a:r>
              <a:rPr sz="1400" spc="15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finalmente</a:t>
            </a:r>
            <a:r>
              <a:rPr sz="1400" spc="17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firman </a:t>
            </a:r>
            <a:r>
              <a:rPr sz="1400" spc="-8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 aprobación los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revisores asignados: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Opción I </a:t>
            </a:r>
            <a:r>
              <a:rPr sz="1400" b="1" spc="-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(TESIS), Opción </a:t>
            </a:r>
            <a:r>
              <a:rPr sz="1400" b="1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III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(PROYECTO DE </a:t>
            </a:r>
            <a:r>
              <a:rPr sz="1400" b="1" spc="-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INVESTIGACIÓN)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y </a:t>
            </a:r>
            <a:r>
              <a:rPr sz="1400" b="1" spc="-83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VII (MEMORIA DE </a:t>
            </a:r>
            <a:r>
              <a:rPr sz="1400" b="1" spc="-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EXPERIENCIA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PROFESIONAL)</a:t>
            </a:r>
            <a:r>
              <a:rPr sz="1400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,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deberán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escanear también los oficios de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Autorización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 </a:t>
            </a:r>
            <a:r>
              <a:rPr sz="1400" spc="-8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Impresión que se le entrega en su área académica con la firma tanto del Jefe (a) de Departamento 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como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los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revisores,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así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como</a:t>
            </a:r>
            <a:r>
              <a:rPr sz="1400"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el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sello original.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98450" marR="8890" indent="-285750" algn="just">
              <a:lnSpc>
                <a:spcPts val="1510"/>
              </a:lnSpc>
              <a:spcBef>
                <a:spcPts val="1010"/>
              </a:spcBef>
              <a:buFont typeface="Arial" panose="020B0604020202020204" pitchFamily="34" charset="0"/>
              <a:buChar char="•"/>
            </a:pP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Si</a:t>
            </a:r>
            <a:r>
              <a:rPr sz="1400" spc="24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tu</a:t>
            </a:r>
            <a:r>
              <a:rPr sz="1400" spc="24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plan</a:t>
            </a:r>
            <a:r>
              <a:rPr sz="1400" spc="24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spc="2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estudios</a:t>
            </a:r>
            <a:r>
              <a:rPr sz="1400" spc="2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</a:t>
            </a:r>
            <a:r>
              <a:rPr sz="1400" spc="2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2009-2010</a:t>
            </a:r>
            <a:r>
              <a:rPr sz="1400" spc="-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,</a:t>
            </a:r>
            <a:r>
              <a:rPr sz="1400" spc="2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</a:t>
            </a:r>
            <a:r>
              <a:rPr sz="1400" spc="24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posterior</a:t>
            </a:r>
            <a:r>
              <a:rPr sz="1400" spc="21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deberás</a:t>
            </a:r>
            <a:r>
              <a:rPr sz="1400" spc="2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escanear</a:t>
            </a:r>
            <a:r>
              <a:rPr sz="1400" spc="2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el</a:t>
            </a:r>
            <a:r>
              <a:rPr sz="1400" spc="2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OFICIO</a:t>
            </a:r>
            <a:r>
              <a:rPr sz="1400" b="1" spc="2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1400" b="1" spc="2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LIBERACIÓN</a:t>
            </a:r>
            <a:r>
              <a:rPr sz="1400" b="1" spc="26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1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DEL </a:t>
            </a:r>
            <a:r>
              <a:rPr sz="1400" b="1" spc="-83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PROYECTO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PARA</a:t>
            </a:r>
            <a:r>
              <a:rPr sz="1400" b="1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LA</a:t>
            </a:r>
            <a:r>
              <a:rPr sz="1400" b="1" spc="-2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TITULACIÓN</a:t>
            </a:r>
            <a:r>
              <a:rPr sz="1400" b="1" spc="-2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INTEGRAL</a:t>
            </a:r>
            <a:r>
              <a:rPr sz="1400" b="1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(Original)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. Este documento te lo debe hacer llegar tu área académica y en caso de no ser así debes solicitarlo.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98450" marR="5080" indent="-285750" algn="just">
              <a:lnSpc>
                <a:spcPct val="90000"/>
              </a:lnSpc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VIII</a:t>
            </a:r>
            <a:r>
              <a:rPr sz="1400" b="1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10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ESCOLARIDAD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POR</a:t>
            </a:r>
            <a:r>
              <a:rPr sz="1400" b="1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PROMEDIO,</a:t>
            </a:r>
            <a:r>
              <a:rPr sz="1400" b="1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 err="1">
                <a:latin typeface="Montserrat" panose="00000500000000000000" pitchFamily="2" charset="0"/>
                <a:cs typeface="Courier New" panose="02070309020205020404"/>
              </a:rPr>
              <a:t>Solicitar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MX" sz="1400" spc="-5" dirty="0">
                <a:latin typeface="Montserrat" panose="00000500000000000000" pitchFamily="2" charset="0"/>
                <a:cs typeface="Courier New" panose="02070309020205020404"/>
              </a:rPr>
              <a:t>en ventanilla de Servicios Escolares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la Constancia de </a:t>
            </a:r>
            <a:r>
              <a:rPr sz="1400" b="1" spc="-5" dirty="0">
                <a:latin typeface="Montserrat" panose="00000500000000000000" pitchFamily="2" charset="0"/>
                <a:cs typeface="Courier New" panose="02070309020205020404"/>
              </a:rPr>
              <a:t>Promedio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10" dirty="0">
                <a:latin typeface="Montserrat" panose="00000500000000000000" pitchFamily="2" charset="0"/>
                <a:cs typeface="Courier New" panose="02070309020205020404"/>
              </a:rPr>
              <a:t>para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Titulación y escanear </a:t>
            </a:r>
            <a:r>
              <a:rPr sz="1400" spc="-15" dirty="0">
                <a:latin typeface="Montserrat" panose="00000500000000000000" pitchFamily="2" charset="0"/>
                <a:cs typeface="Courier New" panose="02070309020205020404"/>
              </a:rPr>
              <a:t>en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original. 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NOTA:</a:t>
            </a:r>
            <a:r>
              <a:rPr sz="1400"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Esta opción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no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aplica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para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quienes</a:t>
            </a:r>
            <a:r>
              <a:rPr sz="1400"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realizaron</a:t>
            </a:r>
            <a:r>
              <a:rPr sz="1400" spc="-4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CONVALIDACIÓN</a:t>
            </a:r>
            <a:r>
              <a:rPr sz="1400" spc="-4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Y/O</a:t>
            </a:r>
            <a:r>
              <a:rPr sz="140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EQUIVALENCIA</a:t>
            </a:r>
            <a:r>
              <a:rPr sz="1400" spc="-4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1400" spc="-5" dirty="0">
                <a:latin typeface="Montserrat" panose="00000500000000000000" pitchFamily="2" charset="0"/>
                <a:cs typeface="Courier New" panose="02070309020205020404"/>
              </a:rPr>
              <a:t>DE MATERIAS.</a:t>
            </a:r>
            <a:endParaRPr lang="es-ES" sz="1400" spc="-5" dirty="0">
              <a:latin typeface="Montserrat" panose="00000500000000000000" pitchFamily="2" charset="0"/>
              <a:cs typeface="Courier New" panose="02070309020205020404"/>
            </a:endParaRPr>
          </a:p>
          <a:p>
            <a:pPr marL="298450" marR="5080" indent="-285750" algn="just">
              <a:lnSpc>
                <a:spcPct val="90000"/>
              </a:lnSpc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lang="es-ES"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IX ESCOLARIDAD POR ESTUDIOS DE POSGRADO.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Se verificará el listado o expedientes de autorizaciones entregadas a este departamento, por parte del comité académico.</a:t>
            </a:r>
          </a:p>
          <a:p>
            <a:pPr marL="298450" marR="5080" indent="-285750" algn="just">
              <a:lnSpc>
                <a:spcPct val="90000"/>
              </a:lnSpc>
              <a:spcBef>
                <a:spcPts val="990"/>
              </a:spcBef>
              <a:buFont typeface="Arial" panose="020B0604020202020204" pitchFamily="34" charset="0"/>
              <a:buChar char="•"/>
            </a:pPr>
            <a:r>
              <a:rPr lang="es-ES" sz="1400" b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X INFORME TÉCNICO DE RESIDENCIA PROFESIONAL. </a:t>
            </a:r>
            <a:r>
              <a:rPr lang="es-ES" sz="1400" spc="-5" dirty="0">
                <a:latin typeface="Montserrat" panose="00000500000000000000" pitchFamily="2" charset="0"/>
                <a:cs typeface="Courier New" panose="02070309020205020404"/>
              </a:rPr>
              <a:t>Aplica a planes de estudio 1993 y 2004. Enviar la portada del trabajo aprobado con firmas de los sinodales  original. Adjuntar la Autorización de impresión con la firma de los 3 revisores y la  carta de liberación expedida por parte del área académica.</a:t>
            </a:r>
            <a:endParaRPr sz="1400" dirty="0">
              <a:latin typeface="Montserrat" panose="00000500000000000000" pitchFamily="2" charset="0"/>
              <a:cs typeface="Courier New" panose="02070309020205020404"/>
            </a:endParaRPr>
          </a:p>
        </p:txBody>
      </p:sp>
    </p:spTree>
    <p:extLst>
      <p:ext uri="{BB962C8B-B14F-4D97-AF65-F5344CB8AC3E}">
        <p14:creationId xmlns:p14="http://schemas.microsoft.com/office/powerpoint/2010/main" val="326462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" y="-56367"/>
            <a:ext cx="12288691" cy="6916313"/>
          </a:xfrm>
          <a:prstGeom prst="rect">
            <a:avLst/>
          </a:prstGeom>
        </p:spPr>
      </p:pic>
      <p:pic>
        <p:nvPicPr>
          <p:cNvPr id="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" y="6453051"/>
            <a:ext cx="1524001" cy="404946"/>
          </a:xfrm>
          <a:prstGeom prst="rect">
            <a:avLst/>
          </a:prstGeom>
        </p:spPr>
      </p:pic>
      <p:pic>
        <p:nvPicPr>
          <p:cNvPr id="9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6309" y="197881"/>
            <a:ext cx="2921508" cy="60198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62149" y="1524141"/>
            <a:ext cx="1092925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800000"/>
                </a:solidFill>
                <a:latin typeface="Montserrat" panose="00000500000000000000" pitchFamily="2" charset="0"/>
              </a:rPr>
              <a:t>I M P O R T A N T E</a:t>
            </a:r>
          </a:p>
          <a:p>
            <a:pPr algn="ctr"/>
            <a:endParaRPr lang="es-ES" sz="1000" b="1" dirty="0">
              <a:solidFill>
                <a:srgbClr val="800000"/>
              </a:solidFill>
              <a:latin typeface="Montserrat" panose="00000500000000000000" pitchFamily="2" charset="0"/>
            </a:endParaRPr>
          </a:p>
          <a:p>
            <a:pPr algn="just"/>
            <a:r>
              <a:rPr lang="es-ES" dirty="0">
                <a:latin typeface="Montserrat" panose="00000500000000000000" pitchFamily="2" charset="0"/>
              </a:rPr>
              <a:t>Una vez que se tienen recabados todos los requisito para realizar trámites de titulación, será  necesario e indispensable enviar a la cuenta de correo electrónico: </a:t>
            </a:r>
            <a:r>
              <a:rPr lang="es-ES" sz="2000" b="1" u="sng" dirty="0">
                <a:solidFill>
                  <a:srgbClr val="0070C0"/>
                </a:solidFill>
                <a:latin typeface="Montserrat" panose="00000500000000000000" pitchFamily="2" charset="0"/>
              </a:rPr>
              <a:t>se.titulacion@slp.tecnm.mx</a:t>
            </a:r>
            <a:r>
              <a:rPr lang="es-ES" dirty="0">
                <a:latin typeface="Montserrat" panose="00000500000000000000" pitchFamily="2" charset="0"/>
              </a:rPr>
              <a:t>  con todos los campos debidamente requeridos.</a:t>
            </a:r>
          </a:p>
          <a:p>
            <a:pPr algn="just"/>
            <a:endParaRPr lang="es-ES" dirty="0">
              <a:latin typeface="Montserrat" panose="00000500000000000000" pitchFamily="2" charset="0"/>
            </a:endParaRPr>
          </a:p>
          <a:p>
            <a:pPr algn="just"/>
            <a:r>
              <a:rPr lang="es-ES" dirty="0">
                <a:latin typeface="Montserrat" panose="00000500000000000000" pitchFamily="2" charset="0"/>
              </a:rPr>
              <a:t>En </a:t>
            </a:r>
            <a:r>
              <a:rPr lang="es-ES" b="1" dirty="0">
                <a:solidFill>
                  <a:srgbClr val="0070C0"/>
                </a:solidFill>
                <a:latin typeface="Montserrat" panose="00000500000000000000" pitchFamily="2" charset="0"/>
              </a:rPr>
              <a:t>asunto</a:t>
            </a:r>
            <a:r>
              <a:rPr lang="es-ES" dirty="0">
                <a:latin typeface="Montserrat" panose="00000500000000000000" pitchFamily="2" charset="0"/>
              </a:rPr>
              <a:t> favor de anotar nombre completo iniciando por APELLIDO PATERNO, MATERNO Y NOMBRE(S).</a:t>
            </a:r>
          </a:p>
          <a:p>
            <a:pPr algn="just"/>
            <a:endParaRPr lang="es-ES" sz="1000" dirty="0">
              <a:latin typeface="Montserrat" panose="00000500000000000000" pitchFamily="2" charset="0"/>
            </a:endParaRPr>
          </a:p>
          <a:p>
            <a:pPr algn="just"/>
            <a:r>
              <a:rPr lang="es-ES" dirty="0">
                <a:latin typeface="Montserrat" panose="00000500000000000000" pitchFamily="2" charset="0"/>
              </a:rPr>
              <a:t>Adjuntar cada archivo separado y nombrarlos de la siguiente manera:</a:t>
            </a:r>
          </a:p>
          <a:p>
            <a:pPr algn="just"/>
            <a:endParaRPr lang="es-ES" dirty="0">
              <a:latin typeface="Montserrat" panose="000005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Montserrat" panose="00000500000000000000" pitchFamily="2" charset="0"/>
              </a:rPr>
              <a:t>CURP APELLIDO PATERNO	APELLIDO MATERNO	NOMBRE(S)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Montserrat" panose="00000500000000000000" pitchFamily="2" charset="0"/>
              </a:rPr>
              <a:t>ACTA DE NAC. APELLIDO PATERNO	APELLIDO MATERNO	NOMBRE(S)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Montserrat" panose="00000500000000000000" pitchFamily="2" charset="0"/>
              </a:rPr>
              <a:t>CERT. DE BACH. APELLIDO PATERNO	APELLIDO MATERNO	NOMBRE(S)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Montserrat" panose="00000500000000000000" pitchFamily="2" charset="0"/>
              </a:rPr>
              <a:t>CERT. DE LIC. APELLIDO PATERNO	APELLIDO MATERNO	NOMBRE(S)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Montserrat" panose="00000500000000000000" pitchFamily="2" charset="0"/>
            </a:endParaRPr>
          </a:p>
          <a:p>
            <a:pPr algn="ctr"/>
            <a:r>
              <a:rPr lang="es-ES" dirty="0">
                <a:latin typeface="Montserrat" panose="00000500000000000000" pitchFamily="2" charset="0"/>
              </a:rPr>
              <a:t>Así todos y cada uno de los requisitos arriba enumerados.</a:t>
            </a:r>
          </a:p>
        </p:txBody>
      </p:sp>
    </p:spTree>
    <p:extLst>
      <p:ext uri="{BB962C8B-B14F-4D97-AF65-F5344CB8AC3E}">
        <p14:creationId xmlns:p14="http://schemas.microsoft.com/office/powerpoint/2010/main" val="309668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" y="-56367"/>
            <a:ext cx="12288691" cy="6916313"/>
          </a:xfrm>
          <a:prstGeom prst="rect">
            <a:avLst/>
          </a:prstGeom>
        </p:spPr>
      </p:pic>
      <p:pic>
        <p:nvPicPr>
          <p:cNvPr id="8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" y="6453051"/>
            <a:ext cx="1524001" cy="404946"/>
          </a:xfrm>
          <a:prstGeom prst="rect">
            <a:avLst/>
          </a:prstGeom>
        </p:spPr>
      </p:pic>
      <p:pic>
        <p:nvPicPr>
          <p:cNvPr id="9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6309" y="197881"/>
            <a:ext cx="2921508" cy="601980"/>
          </a:xfrm>
          <a:prstGeom prst="rect">
            <a:avLst/>
          </a:prstGeom>
        </p:spPr>
      </p:pic>
      <p:sp>
        <p:nvSpPr>
          <p:cNvPr id="10" name="object 65"/>
          <p:cNvSpPr txBox="1"/>
          <p:nvPr/>
        </p:nvSpPr>
        <p:spPr>
          <a:xfrm>
            <a:off x="761998" y="1416824"/>
            <a:ext cx="10663647" cy="4906471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18745" algn="ctr">
              <a:lnSpc>
                <a:spcPct val="100000"/>
              </a:lnSpc>
              <a:spcBef>
                <a:spcPts val="940"/>
              </a:spcBef>
            </a:pPr>
            <a:r>
              <a:rPr sz="20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PARA</a:t>
            </a:r>
            <a:r>
              <a:rPr sz="2000" b="1" spc="-4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TODAS</a:t>
            </a:r>
            <a:r>
              <a:rPr sz="2000" b="1" spc="-2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LAS</a:t>
            </a:r>
            <a:r>
              <a:rPr sz="2000" b="1" spc="-4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OPCIONES:</a:t>
            </a:r>
            <a:endParaRPr lang="es-ES" sz="2000" b="1" spc="-5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18745" algn="ctr">
              <a:lnSpc>
                <a:spcPct val="100000"/>
              </a:lnSpc>
              <a:spcBef>
                <a:spcPts val="940"/>
              </a:spcBef>
            </a:pPr>
            <a:endParaRPr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080" algn="just">
              <a:lnSpc>
                <a:spcPts val="1510"/>
              </a:lnSpc>
              <a:spcBef>
                <a:spcPts val="1030"/>
              </a:spcBef>
            </a:pPr>
            <a:r>
              <a:rPr lang="es-ES" spc="-5" dirty="0">
                <a:latin typeface="Montserrat" panose="00000500000000000000" pitchFamily="2" charset="0"/>
                <a:cs typeface="Courier New" panose="02070309020205020404"/>
              </a:rPr>
              <a:t>E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l</a:t>
            </a:r>
            <a:r>
              <a:rPr spc="38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tiempo</a:t>
            </a:r>
            <a:r>
              <a:rPr spc="36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10" dirty="0">
                <a:latin typeface="Montserrat" panose="00000500000000000000" pitchFamily="2" charset="0"/>
                <a:cs typeface="Courier New" panose="02070309020205020404"/>
              </a:rPr>
              <a:t>aproximado</a:t>
            </a:r>
            <a:r>
              <a:rPr spc="37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pc="38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10" dirty="0" err="1">
                <a:latin typeface="Montserrat" panose="00000500000000000000" pitchFamily="2" charset="0"/>
                <a:cs typeface="Courier New" panose="02070309020205020404"/>
              </a:rPr>
              <a:t>respuesta</a:t>
            </a:r>
            <a:r>
              <a:rPr spc="39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lang="es-ES" spc="-10" dirty="0">
                <a:latin typeface="Montserrat" panose="00000500000000000000" pitchFamily="2" charset="0"/>
                <a:cs typeface="Courier New" panose="02070309020205020404"/>
              </a:rPr>
              <a:t>es de </a:t>
            </a:r>
            <a:r>
              <a:rPr spc="-10" dirty="0" err="1">
                <a:latin typeface="Montserrat" panose="00000500000000000000" pitchFamily="2" charset="0"/>
                <a:cs typeface="Courier New" panose="02070309020205020404"/>
              </a:rPr>
              <a:t>máximo</a:t>
            </a:r>
            <a:r>
              <a:rPr spc="39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5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10" dirty="0" err="1">
                <a:latin typeface="Montserrat" panose="00000500000000000000" pitchFamily="2" charset="0"/>
                <a:cs typeface="Courier New" panose="02070309020205020404"/>
              </a:rPr>
              <a:t>días</a:t>
            </a:r>
            <a:r>
              <a:rPr spc="39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 err="1">
                <a:latin typeface="Montserrat" panose="00000500000000000000" pitchFamily="2" charset="0"/>
                <a:cs typeface="Courier New" panose="02070309020205020404"/>
              </a:rPr>
              <a:t>hábiles</a:t>
            </a:r>
            <a:r>
              <a:rPr lang="es-ES" spc="-5" dirty="0">
                <a:latin typeface="Montserrat" panose="00000500000000000000" pitchFamily="2" charset="0"/>
                <a:cs typeface="Courier New" panose="02070309020205020404"/>
              </a:rPr>
              <a:t> contados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partir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que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envíes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la </a:t>
            </a:r>
            <a:r>
              <a:rPr spc="-8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información</a:t>
            </a:r>
            <a:r>
              <a:rPr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solicitada.</a:t>
            </a:r>
            <a:endParaRPr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algn="just">
              <a:lnSpc>
                <a:spcPts val="1595"/>
              </a:lnSpc>
              <a:spcBef>
                <a:spcPts val="825"/>
              </a:spcBef>
            </a:pPr>
            <a:r>
              <a:rPr lang="es-MX" spc="-5" dirty="0">
                <a:latin typeface="Montserrat" panose="00000500000000000000" pitchFamily="2" charset="0"/>
                <a:cs typeface="Courier New" panose="02070309020205020404"/>
              </a:rPr>
              <a:t>Una vez que cumples con todos los requisitos y pasos, la Oficina de Servicios Estudiantiles emite el </a:t>
            </a:r>
            <a:r>
              <a:rPr lang="es-MX" i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Oficio de No Inconveniencia </a:t>
            </a:r>
            <a:r>
              <a:rPr lang="es-MX" spc="-5" dirty="0">
                <a:latin typeface="Montserrat" panose="00000500000000000000" pitchFamily="2" charset="0"/>
                <a:cs typeface="Courier New" panose="02070309020205020404"/>
              </a:rPr>
              <a:t>a la Coordinación de Apoyo a Titulación del Departamento de División de Estudios Profesionales, para que se programe la fecha y hora de tu ceremonia de titulación.</a:t>
            </a:r>
            <a:endParaRPr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" marR="5080" algn="just">
              <a:lnSpc>
                <a:spcPts val="1510"/>
              </a:lnSpc>
              <a:spcBef>
                <a:spcPts val="1010"/>
              </a:spcBef>
            </a:pP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En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caso</a:t>
            </a:r>
            <a:r>
              <a:rPr spc="36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ser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necesario</a:t>
            </a:r>
            <a:r>
              <a:rPr spc="36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se</a:t>
            </a:r>
            <a:r>
              <a:rPr spc="34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establecerá</a:t>
            </a:r>
            <a:r>
              <a:rPr spc="37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10" dirty="0">
                <a:latin typeface="Montserrat" panose="00000500000000000000" pitchFamily="2" charset="0"/>
                <a:cs typeface="Courier New" panose="02070309020205020404"/>
              </a:rPr>
              <a:t>contacto</a:t>
            </a:r>
            <a:r>
              <a:rPr spc="37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vía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10" dirty="0">
                <a:latin typeface="Montserrat" panose="00000500000000000000" pitchFamily="2" charset="0"/>
                <a:cs typeface="Courier New" panose="02070309020205020404"/>
              </a:rPr>
              <a:t>electrónica</a:t>
            </a:r>
            <a:r>
              <a:rPr spc="38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para</a:t>
            </a:r>
            <a:r>
              <a:rPr spc="36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10" dirty="0">
                <a:latin typeface="Montserrat" panose="00000500000000000000" pitchFamily="2" charset="0"/>
                <a:cs typeface="Courier New" panose="02070309020205020404"/>
              </a:rPr>
              <a:t>aclaración</a:t>
            </a:r>
            <a:r>
              <a:rPr spc="38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15" dirty="0"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pc="36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dudas</a:t>
            </a:r>
            <a:r>
              <a:rPr spc="36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o </a:t>
            </a:r>
            <a:r>
              <a:rPr spc="-8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inconsistencias</a:t>
            </a:r>
            <a:r>
              <a:rPr spc="-5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que</a:t>
            </a:r>
            <a:r>
              <a:rPr spc="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existan</a:t>
            </a:r>
            <a:r>
              <a:rPr spc="-2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sobre</a:t>
            </a:r>
            <a:r>
              <a:rPr spc="-2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alguna</a:t>
            </a:r>
            <a:r>
              <a:rPr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etapa</a:t>
            </a:r>
            <a:r>
              <a:rPr spc="-3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pc="-5" dirty="0">
                <a:latin typeface="Montserrat" panose="00000500000000000000" pitchFamily="2" charset="0"/>
                <a:cs typeface="Courier New" panose="02070309020205020404"/>
              </a:rPr>
              <a:t>del procedimiento.</a:t>
            </a:r>
            <a:endParaRPr dirty="0">
              <a:latin typeface="Montserrat" panose="00000500000000000000" pitchFamily="2" charset="0"/>
              <a:cs typeface="Courier New" panose="02070309020205020404"/>
            </a:endParaRPr>
          </a:p>
          <a:p>
            <a:pPr>
              <a:lnSpc>
                <a:spcPct val="100000"/>
              </a:lnSpc>
            </a:pPr>
            <a:endParaRPr sz="2000" dirty="0">
              <a:latin typeface="Montserrat" panose="00000500000000000000" pitchFamily="2" charset="0"/>
              <a:cs typeface="Courier New" panose="02070309020205020404"/>
            </a:endParaRPr>
          </a:p>
          <a:p>
            <a:pPr marR="635" algn="ctr">
              <a:lnSpc>
                <a:spcPct val="100000"/>
              </a:lnSpc>
            </a:pP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sz="20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t</a:t>
            </a:r>
            <a:r>
              <a:rPr sz="20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e</a:t>
            </a:r>
            <a:r>
              <a:rPr sz="2000" spc="-3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n</a:t>
            </a:r>
            <a:r>
              <a:rPr sz="20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t</a:t>
            </a:r>
            <a:r>
              <a:rPr sz="20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a</a:t>
            </a:r>
            <a:r>
              <a:rPr sz="20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m e</a:t>
            </a:r>
            <a:r>
              <a:rPr sz="2000" spc="-35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n</a:t>
            </a:r>
            <a:r>
              <a:rPr sz="20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t</a:t>
            </a:r>
            <a:r>
              <a:rPr sz="2000" spc="-10" dirty="0"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spc="-5" dirty="0">
                <a:latin typeface="Montserrat" panose="00000500000000000000" pitchFamily="2" charset="0"/>
                <a:cs typeface="Courier New" panose="02070309020205020404"/>
              </a:rPr>
              <a:t>e</a:t>
            </a:r>
            <a:endParaRPr sz="2000" dirty="0">
              <a:latin typeface="Montserrat" panose="00000500000000000000" pitchFamily="2" charset="0"/>
              <a:cs typeface="Courier New" panose="02070309020205020404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 dirty="0">
              <a:latin typeface="Montserrat" panose="00000500000000000000" pitchFamily="2" charset="0"/>
              <a:cs typeface="Courier New" panose="02070309020205020404"/>
            </a:endParaRPr>
          </a:p>
          <a:p>
            <a:pPr marL="127000" algn="ctr">
              <a:lnSpc>
                <a:spcPct val="100000"/>
              </a:lnSpc>
            </a:pPr>
            <a:r>
              <a:rPr sz="2000" b="1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DEPARTAMENTO</a:t>
            </a:r>
            <a:r>
              <a:rPr sz="2000" b="1" spc="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b="1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DE</a:t>
            </a:r>
            <a:r>
              <a:rPr sz="2000" b="1" spc="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b="1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SERVICIOS</a:t>
            </a:r>
            <a:r>
              <a:rPr sz="2000" b="1" spc="10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 </a:t>
            </a:r>
            <a:r>
              <a:rPr sz="2000" b="1" spc="-5" dirty="0">
                <a:solidFill>
                  <a:srgbClr val="800000"/>
                </a:solidFill>
                <a:latin typeface="Montserrat" panose="00000500000000000000" pitchFamily="2" charset="0"/>
                <a:cs typeface="Courier New" panose="02070309020205020404"/>
              </a:rPr>
              <a:t>ESCOLARES</a:t>
            </a:r>
            <a:endParaRPr lang="es-MX" sz="2000" b="1" spc="-5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7000" algn="ctr">
              <a:lnSpc>
                <a:spcPct val="100000"/>
              </a:lnSpc>
            </a:pPr>
            <a:endParaRPr lang="es-MX" sz="2000" b="1" spc="-5" dirty="0">
              <a:solidFill>
                <a:srgbClr val="80000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 marL="127000" algn="ctr"/>
            <a:r>
              <a:rPr lang="es-ES" sz="2000" b="1" i="1" spc="-5" dirty="0">
                <a:solidFill>
                  <a:srgbClr val="0070C0"/>
                </a:solidFill>
                <a:latin typeface="Montserrat" panose="00000500000000000000" pitchFamily="2" charset="0"/>
                <a:cs typeface="Courier New" panose="02070309020205020404"/>
              </a:rPr>
              <a:t>Recepción de Documentos del 26 de agosto al 15 de noviembre de 2024</a:t>
            </a:r>
            <a:endParaRPr sz="2000" b="1" i="1" dirty="0">
              <a:solidFill>
                <a:srgbClr val="0070C0"/>
              </a:solidFill>
              <a:latin typeface="Montserrat" panose="00000500000000000000" pitchFamily="2" charset="0"/>
              <a:cs typeface="Courier New" panose="02070309020205020404"/>
            </a:endParaRPr>
          </a:p>
          <a:p>
            <a:pPr>
              <a:lnSpc>
                <a:spcPct val="100000"/>
              </a:lnSpc>
            </a:pPr>
            <a:endParaRPr sz="1800" dirty="0">
              <a:latin typeface="Courier New" panose="02070309020205020404"/>
              <a:cs typeface="Courier New" panose="02070309020205020404"/>
            </a:endParaRPr>
          </a:p>
        </p:txBody>
      </p:sp>
      <p:sp>
        <p:nvSpPr>
          <p:cNvPr id="4" name="Flecha derecha 3"/>
          <p:cNvSpPr/>
          <p:nvPr/>
        </p:nvSpPr>
        <p:spPr>
          <a:xfrm>
            <a:off x="759123" y="5579686"/>
            <a:ext cx="522514" cy="496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derecha 10"/>
          <p:cNvSpPr/>
          <p:nvPr/>
        </p:nvSpPr>
        <p:spPr>
          <a:xfrm rot="10800000">
            <a:off x="10903131" y="5579686"/>
            <a:ext cx="522514" cy="496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644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1331</Words>
  <Application>Microsoft Office PowerPoint</Application>
  <PresentationFormat>Panorámica</PresentationFormat>
  <Paragraphs>74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Arial MT</vt:lpstr>
      <vt:lpstr>Calibri</vt:lpstr>
      <vt:lpstr>Calibri Light</vt:lpstr>
      <vt:lpstr>Courier New</vt:lpstr>
      <vt:lpstr>Montserrat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Oficina de Editorial</dc:creator>
  <cp:lastModifiedBy>SERVICIOS ESCOLARES</cp:lastModifiedBy>
  <cp:revision>113</cp:revision>
  <cp:lastPrinted>2024-01-12T17:30:01Z</cp:lastPrinted>
  <dcterms:created xsi:type="dcterms:W3CDTF">2022-02-01T21:35:00Z</dcterms:created>
  <dcterms:modified xsi:type="dcterms:W3CDTF">2024-09-19T15:24:11Z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3E384E9CDF4444A0BB239E451C3CFAE5</vt:lpwstr>
  </property>
  <property fmtid="{D5CDD505-2E9C-101B-9397-08002B2CF9AE}" pid="3" name="KSOProductBuildVer">
    <vt:lpwstr>2058-11.2.0.11440</vt:lpwstr>
  </property>
</Properties>
</file>